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8" r:id="rId3"/>
  </p:sldMasterIdLst>
  <p:notesMasterIdLst>
    <p:notesMasterId r:id="rId14"/>
  </p:notesMasterIdLst>
  <p:sldIdLst>
    <p:sldId id="257" r:id="rId4"/>
    <p:sldId id="258" r:id="rId5"/>
    <p:sldId id="266" r:id="rId6"/>
    <p:sldId id="260" r:id="rId7"/>
    <p:sldId id="261" r:id="rId8"/>
    <p:sldId id="259" r:id="rId9"/>
    <p:sldId id="262" r:id="rId10"/>
    <p:sldId id="263" r:id="rId11"/>
    <p:sldId id="264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174"/>
    <a:srgbClr val="114374"/>
    <a:srgbClr val="003D6D"/>
    <a:srgbClr val="1B2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E78C0F-ADF4-A06D-8A29-04128A126183}" v="88" dt="2025-02-04T22:06:54.9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ÓZES CSÁSZÁR" userId="S::mozes.csaszar@stud.ubbcluj.ro::09fe9525-842c-41b5-9701-547d5b85a7e4" providerId="AD" clId="Web-{99559CAD-C9E1-405E-BC96-0EE768E0439B}"/>
    <pc:docChg chg="modSld">
      <pc:chgData name="MÓZES CSÁSZÁR" userId="S::mozes.csaszar@stud.ubbcluj.ro::09fe9525-842c-41b5-9701-547d5b85a7e4" providerId="AD" clId="Web-{99559CAD-C9E1-405E-BC96-0EE768E0439B}" dt="2024-11-13T16:18:30.542" v="56" actId="20577"/>
      <pc:docMkLst>
        <pc:docMk/>
      </pc:docMkLst>
      <pc:sldChg chg="modSp">
        <pc:chgData name="MÓZES CSÁSZÁR" userId="S::mozes.csaszar@stud.ubbcluj.ro::09fe9525-842c-41b5-9701-547d5b85a7e4" providerId="AD" clId="Web-{99559CAD-C9E1-405E-BC96-0EE768E0439B}" dt="2024-11-13T16:18:30.542" v="56" actId="20577"/>
        <pc:sldMkLst>
          <pc:docMk/>
          <pc:sldMk cId="2810097118" sldId="257"/>
        </pc:sldMkLst>
        <pc:spChg chg="mod">
          <ac:chgData name="MÓZES CSÁSZÁR" userId="S::mozes.csaszar@stud.ubbcluj.ro::09fe9525-842c-41b5-9701-547d5b85a7e4" providerId="AD" clId="Web-{99559CAD-C9E1-405E-BC96-0EE768E0439B}" dt="2024-11-13T16:18:30.542" v="56" actId="20577"/>
          <ac:spMkLst>
            <pc:docMk/>
            <pc:sldMk cId="2810097118" sldId="257"/>
            <ac:spMk id="4" creationId="{00000000-0000-0000-0000-000000000000}"/>
          </ac:spMkLst>
        </pc:spChg>
      </pc:sldChg>
      <pc:sldChg chg="modSp addAnim delAnim">
        <pc:chgData name="MÓZES CSÁSZÁR" userId="S::mozes.csaszar@stud.ubbcluj.ro::09fe9525-842c-41b5-9701-547d5b85a7e4" providerId="AD" clId="Web-{99559CAD-C9E1-405E-BC96-0EE768E0439B}" dt="2024-11-13T16:17:50.276" v="53" actId="20577"/>
        <pc:sldMkLst>
          <pc:docMk/>
          <pc:sldMk cId="1866919171" sldId="258"/>
        </pc:sldMkLst>
        <pc:spChg chg="mod">
          <ac:chgData name="MÓZES CSÁSZÁR" userId="S::mozes.csaszar@stud.ubbcluj.ro::09fe9525-842c-41b5-9701-547d5b85a7e4" providerId="AD" clId="Web-{99559CAD-C9E1-405E-BC96-0EE768E0439B}" dt="2024-11-13T16:17:50.276" v="53" actId="20577"/>
          <ac:spMkLst>
            <pc:docMk/>
            <pc:sldMk cId="1866919171" sldId="258"/>
            <ac:spMk id="3" creationId="{00000000-0000-0000-0000-000000000000}"/>
          </ac:spMkLst>
        </pc:spChg>
      </pc:sldChg>
    </pc:docChg>
  </pc:docChgLst>
  <pc:docChgLst>
    <pc:chgData clId="Web-{99559CAD-C9E1-405E-BC96-0EE768E0439B}"/>
    <pc:docChg chg="modSld">
      <pc:chgData name="" userId="" providerId="" clId="Web-{99559CAD-C9E1-405E-BC96-0EE768E0439B}" dt="2024-11-13T16:11:42.722" v="0" actId="20577"/>
      <pc:docMkLst>
        <pc:docMk/>
      </pc:docMkLst>
      <pc:sldChg chg="modSp">
        <pc:chgData name="" userId="" providerId="" clId="Web-{99559CAD-C9E1-405E-BC96-0EE768E0439B}" dt="2024-11-13T16:11:42.722" v="0" actId="20577"/>
        <pc:sldMkLst>
          <pc:docMk/>
          <pc:sldMk cId="2810097118" sldId="257"/>
        </pc:sldMkLst>
        <pc:spChg chg="mod">
          <ac:chgData name="" userId="" providerId="" clId="Web-{99559CAD-C9E1-405E-BC96-0EE768E0439B}" dt="2024-11-13T16:11:42.722" v="0" actId="20577"/>
          <ac:spMkLst>
            <pc:docMk/>
            <pc:sldMk cId="2810097118" sldId="257"/>
            <ac:spMk id="4" creationId="{00000000-0000-0000-0000-000000000000}"/>
          </ac:spMkLst>
        </pc:spChg>
      </pc:sldChg>
    </pc:docChg>
  </pc:docChgLst>
  <pc:docChgLst>
    <pc:chgData name="MARIA-GEORGIANA IANC" userId="S::maria.ianc@stud.ubbcluj.ro::df4616ed-0244-443b-970b-3fdec50446a4" providerId="AD" clId="Web-{8B8270C5-CFAA-E0B0-EE9E-22281AF9431E}"/>
    <pc:docChg chg="modSld">
      <pc:chgData name="MARIA-GEORGIANA IANC" userId="S::maria.ianc@stud.ubbcluj.ro::df4616ed-0244-443b-970b-3fdec50446a4" providerId="AD" clId="Web-{8B8270C5-CFAA-E0B0-EE9E-22281AF9431E}" dt="2024-11-25T09:56:11.316" v="4" actId="20577"/>
      <pc:docMkLst>
        <pc:docMk/>
      </pc:docMkLst>
      <pc:sldChg chg="modSp">
        <pc:chgData name="MARIA-GEORGIANA IANC" userId="S::maria.ianc@stud.ubbcluj.ro::df4616ed-0244-443b-970b-3fdec50446a4" providerId="AD" clId="Web-{8B8270C5-CFAA-E0B0-EE9E-22281AF9431E}" dt="2024-11-25T09:56:11.316" v="4" actId="20577"/>
        <pc:sldMkLst>
          <pc:docMk/>
          <pc:sldMk cId="1866919171" sldId="258"/>
        </pc:sldMkLst>
        <pc:spChg chg="mod">
          <ac:chgData name="MARIA-GEORGIANA IANC" userId="S::maria.ianc@stud.ubbcluj.ro::df4616ed-0244-443b-970b-3fdec50446a4" providerId="AD" clId="Web-{8B8270C5-CFAA-E0B0-EE9E-22281AF9431E}" dt="2024-11-25T09:56:11.316" v="4" actId="20577"/>
          <ac:spMkLst>
            <pc:docMk/>
            <pc:sldMk cId="1866919171" sldId="258"/>
            <ac:spMk id="3" creationId="{00000000-0000-0000-0000-000000000000}"/>
          </ac:spMkLst>
        </pc:spChg>
      </pc:sldChg>
    </pc:docChg>
  </pc:docChgLst>
  <pc:docChgLst>
    <pc:chgData name="Guest User" userId="S::urn:spo:anon#47ed7ca152731d78011a9b5aaf79807694a63d8122928b7b603341b14d9d59e4::" providerId="AD" clId="Web-{134A7B6E-6E06-7CEE-AD27-19FCCF8D30F9}"/>
    <pc:docChg chg="modSld">
      <pc:chgData name="Guest User" userId="S::urn:spo:anon#47ed7ca152731d78011a9b5aaf79807694a63d8122928b7b603341b14d9d59e4::" providerId="AD" clId="Web-{134A7B6E-6E06-7CEE-AD27-19FCCF8D30F9}" dt="2021-12-06T20:20:49.260" v="1"/>
      <pc:docMkLst>
        <pc:docMk/>
      </pc:docMkLst>
      <pc:sldChg chg="addSp">
        <pc:chgData name="Guest User" userId="S::urn:spo:anon#47ed7ca152731d78011a9b5aaf79807694a63d8122928b7b603341b14d9d59e4::" providerId="AD" clId="Web-{134A7B6E-6E06-7CEE-AD27-19FCCF8D30F9}" dt="2021-12-06T20:20:49.260" v="1"/>
        <pc:sldMkLst>
          <pc:docMk/>
          <pc:sldMk cId="741964184" sldId="274"/>
        </pc:sldMkLst>
        <pc:spChg chg="add">
          <ac:chgData name="Guest User" userId="S::urn:spo:anon#47ed7ca152731d78011a9b5aaf79807694a63d8122928b7b603341b14d9d59e4::" providerId="AD" clId="Web-{134A7B6E-6E06-7CEE-AD27-19FCCF8D30F9}" dt="2021-12-06T20:20:47.697" v="0"/>
          <ac:spMkLst>
            <pc:docMk/>
            <pc:sldMk cId="741964184" sldId="274"/>
            <ac:spMk id="2" creationId="{FE0A9CB3-41CD-4672-A211-6E9D32CFA13E}"/>
          </ac:spMkLst>
        </pc:spChg>
        <pc:spChg chg="add">
          <ac:chgData name="Guest User" userId="S::urn:spo:anon#47ed7ca152731d78011a9b5aaf79807694a63d8122928b7b603341b14d9d59e4::" providerId="AD" clId="Web-{134A7B6E-6E06-7CEE-AD27-19FCCF8D30F9}" dt="2021-12-06T20:20:49.260" v="1"/>
          <ac:spMkLst>
            <pc:docMk/>
            <pc:sldMk cId="741964184" sldId="274"/>
            <ac:spMk id="3" creationId="{147DEC58-BE4F-4EFC-9F64-2B896DA4EC38}"/>
          </ac:spMkLst>
        </pc:spChg>
      </pc:sldChg>
    </pc:docChg>
  </pc:docChgLst>
  <pc:docChgLst>
    <pc:chgData name="RAREȘ-ȘTEFAN MATIȘAN" userId="S::rares.matisan@stud.ubbcluj.ro::d26a3bee-538c-401d-99a5-7a211aabb562" providerId="AD" clId="Web-{AB2942C5-88C2-4DCD-A231-027EA4D5A6E1}"/>
    <pc:docChg chg="modSld">
      <pc:chgData name="RAREȘ-ȘTEFAN MATIȘAN" userId="S::rares.matisan@stud.ubbcluj.ro::d26a3bee-538c-401d-99a5-7a211aabb562" providerId="AD" clId="Web-{AB2942C5-88C2-4DCD-A231-027EA4D5A6E1}" dt="2025-01-07T15:50:15.502" v="1" actId="20577"/>
      <pc:docMkLst>
        <pc:docMk/>
      </pc:docMkLst>
      <pc:sldChg chg="modSp">
        <pc:chgData name="RAREȘ-ȘTEFAN MATIȘAN" userId="S::rares.matisan@stud.ubbcluj.ro::d26a3bee-538c-401d-99a5-7a211aabb562" providerId="AD" clId="Web-{AB2942C5-88C2-4DCD-A231-027EA4D5A6E1}" dt="2025-01-07T15:50:15.502" v="1" actId="20577"/>
        <pc:sldMkLst>
          <pc:docMk/>
          <pc:sldMk cId="1866919171" sldId="258"/>
        </pc:sldMkLst>
        <pc:spChg chg="mod">
          <ac:chgData name="RAREȘ-ȘTEFAN MATIȘAN" userId="S::rares.matisan@stud.ubbcluj.ro::d26a3bee-538c-401d-99a5-7a211aabb562" providerId="AD" clId="Web-{AB2942C5-88C2-4DCD-A231-027EA4D5A6E1}" dt="2025-01-07T15:50:15.502" v="1" actId="20577"/>
          <ac:spMkLst>
            <pc:docMk/>
            <pc:sldMk cId="1866919171" sldId="258"/>
            <ac:spMk id="3" creationId="{00000000-0000-0000-0000-000000000000}"/>
          </ac:spMkLst>
        </pc:spChg>
      </pc:sldChg>
    </pc:docChg>
  </pc:docChgLst>
  <pc:docChgLst>
    <pc:chgData name="LAURA-MIHAELA MIRON" userId="S::laura.mihaela.miron@stud.ubbcluj.ro::e8a8db04-1fd7-4376-8ee1-b80640f29715" providerId="AD" clId="Web-{5CE78C0F-ADF4-A06D-8A29-04128A126183}"/>
    <pc:docChg chg="modSld">
      <pc:chgData name="LAURA-MIHAELA MIRON" userId="S::laura.mihaela.miron@stud.ubbcluj.ro::e8a8db04-1fd7-4376-8ee1-b80640f29715" providerId="AD" clId="Web-{5CE78C0F-ADF4-A06D-8A29-04128A126183}" dt="2025-02-04T22:06:54.904" v="84" actId="20577"/>
      <pc:docMkLst>
        <pc:docMk/>
      </pc:docMkLst>
      <pc:sldChg chg="modSp">
        <pc:chgData name="LAURA-MIHAELA MIRON" userId="S::laura.mihaela.miron@stud.ubbcluj.ro::e8a8db04-1fd7-4376-8ee1-b80640f29715" providerId="AD" clId="Web-{5CE78C0F-ADF4-A06D-8A29-04128A126183}" dt="2025-02-04T22:04:39.901" v="23" actId="20577"/>
        <pc:sldMkLst>
          <pc:docMk/>
          <pc:sldMk cId="2810097118" sldId="257"/>
        </pc:sldMkLst>
        <pc:spChg chg="mod">
          <ac:chgData name="LAURA-MIHAELA MIRON" userId="S::laura.mihaela.miron@stud.ubbcluj.ro::e8a8db04-1fd7-4376-8ee1-b80640f29715" providerId="AD" clId="Web-{5CE78C0F-ADF4-A06D-8A29-04128A126183}" dt="2025-02-04T21:57:01.281" v="5" actId="20577"/>
          <ac:spMkLst>
            <pc:docMk/>
            <pc:sldMk cId="2810097118" sldId="257"/>
            <ac:spMk id="4" creationId="{00000000-0000-0000-0000-000000000000}"/>
          </ac:spMkLst>
        </pc:spChg>
        <pc:spChg chg="mod">
          <ac:chgData name="LAURA-MIHAELA MIRON" userId="S::laura.mihaela.miron@stud.ubbcluj.ro::e8a8db04-1fd7-4376-8ee1-b80640f29715" providerId="AD" clId="Web-{5CE78C0F-ADF4-A06D-8A29-04128A126183}" dt="2025-02-04T22:04:39.901" v="23" actId="20577"/>
          <ac:spMkLst>
            <pc:docMk/>
            <pc:sldMk cId="2810097118" sldId="257"/>
            <ac:spMk id="5" creationId="{00000000-0000-0000-0000-000000000000}"/>
          </ac:spMkLst>
        </pc:spChg>
      </pc:sldChg>
      <pc:sldChg chg="modSp">
        <pc:chgData name="LAURA-MIHAELA MIRON" userId="S::laura.mihaela.miron@stud.ubbcluj.ro::e8a8db04-1fd7-4376-8ee1-b80640f29715" providerId="AD" clId="Web-{5CE78C0F-ADF4-A06D-8A29-04128A126183}" dt="2025-02-04T22:05:50.450" v="36" actId="20577"/>
        <pc:sldMkLst>
          <pc:docMk/>
          <pc:sldMk cId="1866919171" sldId="258"/>
        </pc:sldMkLst>
        <pc:spChg chg="mod">
          <ac:chgData name="LAURA-MIHAELA MIRON" userId="S::laura.mihaela.miron@stud.ubbcluj.ro::e8a8db04-1fd7-4376-8ee1-b80640f29715" providerId="AD" clId="Web-{5CE78C0F-ADF4-A06D-8A29-04128A126183}" dt="2025-02-04T22:05:50.450" v="36" actId="20577"/>
          <ac:spMkLst>
            <pc:docMk/>
            <pc:sldMk cId="1866919171" sldId="258"/>
            <ac:spMk id="3" creationId="{00000000-0000-0000-0000-000000000000}"/>
          </ac:spMkLst>
        </pc:spChg>
      </pc:sldChg>
      <pc:sldChg chg="modSp">
        <pc:chgData name="LAURA-MIHAELA MIRON" userId="S::laura.mihaela.miron@stud.ubbcluj.ro::e8a8db04-1fd7-4376-8ee1-b80640f29715" providerId="AD" clId="Web-{5CE78C0F-ADF4-A06D-8A29-04128A126183}" dt="2025-02-04T22:06:54.904" v="84" actId="20577"/>
        <pc:sldMkLst>
          <pc:docMk/>
          <pc:sldMk cId="1745967474" sldId="266"/>
        </pc:sldMkLst>
        <pc:spChg chg="mod">
          <ac:chgData name="LAURA-MIHAELA MIRON" userId="S::laura.mihaela.miron@stud.ubbcluj.ro::e8a8db04-1fd7-4376-8ee1-b80640f29715" providerId="AD" clId="Web-{5CE78C0F-ADF4-A06D-8A29-04128A126183}" dt="2025-02-04T22:06:54.904" v="84" actId="20577"/>
          <ac:spMkLst>
            <pc:docMk/>
            <pc:sldMk cId="1745967474" sldId="266"/>
            <ac:spMk id="3" creationId="{00000000-0000-0000-0000-000000000000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75EA7-9A42-4DFE-8BAE-66CF57534BDF}" type="datetimeFigureOut">
              <a:rPr lang="en-US" smtClean="0"/>
              <a:t>2/5/2025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0B253-91B2-42EF-902E-7B0EDCDE8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4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1AC6AA0-939C-4109-965B-D5D8A51A564C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3638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u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191" y="2830068"/>
            <a:ext cx="1197864" cy="1197864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96895" y="2678442"/>
            <a:ext cx="3927642" cy="354430"/>
          </a:xfr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 b="0" baseline="0">
                <a:solidFill>
                  <a:schemeClr val="tx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Autorul prezentării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524537" y="636956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rgbClr val="00417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2596896" y="3429000"/>
            <a:ext cx="3950208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811" y="2811780"/>
            <a:ext cx="1234440" cy="123444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2598953" y="3723695"/>
            <a:ext cx="39460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Computational Thinking</a:t>
            </a:r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201168" y="1369306"/>
            <a:ext cx="8741664" cy="916185"/>
          </a:xfrm>
          <a:effectLst/>
        </p:spPr>
        <p:txBody>
          <a:bodyPr wrap="none" anchor="t">
            <a:normAutofit/>
          </a:bodyPr>
          <a:lstStyle>
            <a:lvl1pPr algn="ctr">
              <a:defRPr sz="5400" b="0" spc="-225" baseline="0">
                <a:solidFill>
                  <a:schemeClr val="accent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 dirty="0"/>
              <a:t>Titlul prezentării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143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Imagine panoramic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4731365"/>
            <a:ext cx="8741664" cy="819355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2422" y="997777"/>
            <a:ext cx="8741664" cy="3746118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4" y="5550720"/>
            <a:ext cx="8741664" cy="682472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796918D-AF50-4378-9F46-10F8D870345E}" type="datetime1">
              <a:rPr lang="en-US" smtClean="0"/>
              <a:t>2/5/2025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421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descrie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980303"/>
            <a:ext cx="8741664" cy="3130754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6" y="4283676"/>
            <a:ext cx="8741664" cy="1911178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31B2F8B-DAFE-4613-8178-42FF53221CBC}" type="datetime1">
              <a:rPr lang="en-US" smtClean="0"/>
              <a:t>2/5/2025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82766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descriere complex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58" y="911942"/>
            <a:ext cx="8741664" cy="2992904"/>
          </a:xfrm>
        </p:spPr>
        <p:txBody>
          <a:bodyPr anchor="ctr"/>
          <a:lstStyle>
            <a:lvl1pPr>
              <a:defRPr sz="33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87745" y="4038121"/>
            <a:ext cx="8741664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5" y="4733580"/>
            <a:ext cx="874166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2AD802-55C1-45FC-9AC9-521FAD9F607A}" type="datetime1">
              <a:rPr lang="en-US" smtClean="0"/>
              <a:t>2/5/2025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2743200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8758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7745" y="2277540"/>
            <a:ext cx="8394192" cy="2511835"/>
          </a:xfrm>
        </p:spPr>
        <p:txBody>
          <a:bodyPr anchor="b">
            <a:normAutofit/>
          </a:bodyPr>
          <a:lstStyle>
            <a:lvl1pPr>
              <a:defRPr sz="405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ro-RO" dirty="0"/>
              <a:t>Titlu secțiune nouă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87744" y="5040051"/>
            <a:ext cx="8394192" cy="1140644"/>
          </a:xfrm>
        </p:spPr>
        <p:txBody>
          <a:bodyPr anchor="t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o-RO" dirty="0"/>
              <a:t>Descriere secțiune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87744" y="4867057"/>
            <a:ext cx="3691803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954" y="257695"/>
            <a:ext cx="1620982" cy="16209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375" y="19528"/>
            <a:ext cx="1508760" cy="213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365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inut pe 3 coloa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87744" y="914400"/>
            <a:ext cx="8742071" cy="7762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87745" y="1844760"/>
            <a:ext cx="2743200" cy="576262"/>
          </a:xfr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202381" y="253056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98455" y="1838710"/>
            <a:ext cx="2743200" cy="576262"/>
          </a:xfr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90541" y="252451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5" y="1838710"/>
            <a:ext cx="2743200" cy="576262"/>
          </a:xfr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186615" y="252451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B29B2E-114B-4053-86F0-A402057E9421}" type="datetime1">
              <a:rPr lang="en-US" smtClean="0"/>
              <a:t>2/5/2025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647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e 3 coloane cu imagini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87745" y="3731836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87745" y="1690687"/>
            <a:ext cx="2743200" cy="189594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87745" y="4308099"/>
            <a:ext cx="2743200" cy="1903231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6581" y="3733117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86580" y="1691968"/>
            <a:ext cx="2743200" cy="19021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85565" y="4309378"/>
            <a:ext cx="2743200" cy="190195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7" y="3726704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86616" y="1685555"/>
            <a:ext cx="2743200" cy="190108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186524" y="4302963"/>
            <a:ext cx="2743200" cy="190195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C98F3E-723A-4C83-8704-B8A57281B56A}" type="datetime1">
              <a:rPr lang="en-US" smtClean="0"/>
              <a:t>2/5/2025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187745" y="914400"/>
            <a:ext cx="8394192" cy="77628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rgbClr val="0041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6973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4532945" y="4252321"/>
            <a:ext cx="4048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o-RO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www.cs.ubbcluj.ro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258962" y="2524510"/>
            <a:ext cx="0" cy="209714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85" y="2519497"/>
            <a:ext cx="2102156" cy="210215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532945" y="3486086"/>
            <a:ext cx="4048992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Str. </a:t>
            </a:r>
            <a:r>
              <a:rPr lang="en-US" sz="1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Mihail</a:t>
            </a:r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Kog</a:t>
            </a:r>
            <a: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ălniceanu nr. 1 </a:t>
            </a:r>
          </a:p>
          <a:p>
            <a:pPr lvl="0" algn="ctr"/>
            <a: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Cluj-Napoca, Cluj, România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532945" y="2658297"/>
            <a:ext cx="4048992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ro-RO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FACULTATEA DE MATEMATICĂ ȘI INFORMATICĂ</a:t>
            </a:r>
          </a:p>
          <a:p>
            <a:pPr lvl="0" algn="ctr"/>
            <a:r>
              <a:rPr lang="ro-RO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UNIVERSITATEA BABEȘ-BOLYAI</a:t>
            </a:r>
            <a:endParaRPr lang="en-US" sz="16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653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si Continut">
    <p:bg>
      <p:bgPr>
        <a:blipFill dpi="0" rotWithShape="1">
          <a:blip r:embed="rId2">
            <a:alphaModFix amt="9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17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  <a:lvl2pPr>
              <a:defRPr>
                <a:solidFill>
                  <a:srgbClr val="114374"/>
                </a:solidFill>
              </a:defRPr>
            </a:lvl2pPr>
            <a:lvl3pPr>
              <a:defRPr>
                <a:solidFill>
                  <a:srgbClr val="114374"/>
                </a:solidFill>
              </a:defRPr>
            </a:lvl3pPr>
            <a:lvl4pPr>
              <a:defRPr>
                <a:solidFill>
                  <a:srgbClr val="114374"/>
                </a:solidFill>
              </a:defRPr>
            </a:lvl4pPr>
            <a:lvl5pPr>
              <a:defRPr>
                <a:solidFill>
                  <a:srgbClr val="11437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23E9C8A1-DF9D-411C-8C5F-FC9619BF422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724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une nou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627870" y="3891566"/>
            <a:ext cx="5954066" cy="1194650"/>
          </a:xfrm>
        </p:spPr>
        <p:txBody>
          <a:bodyPr wrap="none" anchor="t">
            <a:normAutofit/>
          </a:bodyPr>
          <a:lstStyle>
            <a:lvl1pPr algn="l">
              <a:defRPr sz="5400" b="0" spc="-225" baseline="0">
                <a:solidFill>
                  <a:schemeClr val="accent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dirty="0" err="1"/>
              <a:t>Titlu</a:t>
            </a:r>
            <a:r>
              <a:rPr lang="en-US" dirty="0"/>
              <a:t> sec</a:t>
            </a:r>
            <a:r>
              <a:rPr lang="ro-RO" dirty="0"/>
              <a:t>țiune nouă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27870" y="5419782"/>
            <a:ext cx="5954066" cy="617822"/>
          </a:xfrm>
          <a:noFill/>
        </p:spPr>
        <p:txBody>
          <a:bodyPr anchor="ctr">
            <a:normAutofit/>
          </a:bodyPr>
          <a:lstStyle>
            <a:lvl1pPr marL="0" indent="0" algn="l">
              <a:buNone/>
              <a:defRPr sz="2400" b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Subtitlu secțiune nouă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627870" y="5102692"/>
            <a:ext cx="5954066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128024"/>
            <a:ext cx="1949335" cy="194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89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inut paralel simp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422" y="1825625"/>
            <a:ext cx="423367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6145" y="1825625"/>
            <a:ext cx="423367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62236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FDA29EC-E924-41A3-B5BE-5D0670F22716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7" y="6351137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260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aralel complex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2" y="1747044"/>
            <a:ext cx="4233672" cy="823912"/>
          </a:xfrm>
          <a:solidFill>
            <a:srgbClr val="00417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422" y="2570956"/>
            <a:ext cx="4233672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6144" y="1747044"/>
            <a:ext cx="4233672" cy="823912"/>
          </a:xfr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>
              <a:buNone/>
              <a:defRPr lang="en-US" sz="20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6144" y="2570956"/>
            <a:ext cx="4233672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AADCF-EB19-455B-BD58-E7E620490F64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92421" y="876854"/>
            <a:ext cx="8741664" cy="7693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839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F68D6A-48B6-4CD5-A684-04AAD272DA69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616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lide G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45CEDF-6B39-4773-9E6A-C6BA65DB4B8E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918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itlu si Continu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22" y="987426"/>
            <a:ext cx="3386597" cy="1069974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0" y="987426"/>
            <a:ext cx="5042425" cy="51252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421" y="2301081"/>
            <a:ext cx="3386597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359FE91-8333-4547-8501-BA7A2E28790A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63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u si Imag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5042425" cy="5125243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12932D-E3A9-442E-A26D-21A4F30FC41A}" type="datetime1">
              <a:rPr lang="en-US" smtClean="0"/>
              <a:t>2/5/2025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92422" y="987426"/>
            <a:ext cx="3386597" cy="1069974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421" y="2301081"/>
            <a:ext cx="3386597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Facultatea de Matematică și Informatică</a:t>
            </a:r>
            <a:b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Universitatea Babeș-Bolyai</a:t>
            </a:r>
            <a:endParaRPr lang="en-US" sz="16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3716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1" y="1825625"/>
            <a:ext cx="87373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7CBF6060-4C2B-4509-BCF7-2CC9DB7F703F}" type="datetime1">
              <a:rPr lang="en-US" smtClean="0"/>
              <a:pPr/>
              <a:t>2/5/2025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02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5" r:id="rId16"/>
  </p:sldLayoutIdLst>
  <p:hf hdr="0" ftr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6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" TargetMode="External"/><Relationship Id="rId2" Type="http://schemas.openxmlformats.org/officeDocument/2006/relationships/hyperlink" Target="https://beautiful-soup-4.readthedocs.io/en/lates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ltk.org/" TargetMode="External"/><Relationship Id="rId4" Type="http://schemas.openxmlformats.org/officeDocument/2006/relationships/hyperlink" Target="https://docs.streamlit.io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Andrei Boicu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89884" y="729226"/>
            <a:ext cx="8741664" cy="916185"/>
          </a:xfrm>
        </p:spPr>
        <p:txBody>
          <a:bodyPr>
            <a:normAutofit fontScale="90000"/>
          </a:bodyPr>
          <a:lstStyle/>
          <a:p>
            <a:r>
              <a:rPr lang="en-US" dirty="0"/>
              <a:t>Stock Market and </a:t>
            </a:r>
            <a:br>
              <a:rPr lang="en-US" dirty="0"/>
            </a:br>
            <a:r>
              <a:rPr lang="en-US" dirty="0"/>
              <a:t>News Sentiment Analysis</a:t>
            </a:r>
          </a:p>
        </p:txBody>
      </p:sp>
    </p:spTree>
    <p:extLst>
      <p:ext uri="{BB962C8B-B14F-4D97-AF65-F5344CB8AC3E}">
        <p14:creationId xmlns:p14="http://schemas.microsoft.com/office/powerpoint/2010/main" val="2810097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AA8F8-B8D7-F403-140C-820BBC8B5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353" y="3428999"/>
            <a:ext cx="1934089" cy="781493"/>
          </a:xfrm>
        </p:spPr>
        <p:txBody>
          <a:bodyPr/>
          <a:lstStyle/>
          <a:p>
            <a:r>
              <a:rPr lang="en-US" dirty="0"/>
              <a:t>Questions</a:t>
            </a:r>
            <a:endParaRPr lang="ro-R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CDEA7-4F44-7E2B-0C5B-515926602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C5BDC-2794-8B6D-03DD-71179173C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808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Team’s members and their affiliation (section)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altLang="en-US" sz="2200" dirty="0">
                <a:solidFill>
                  <a:srgbClr val="004174"/>
                </a:solidFill>
              </a:rPr>
              <a:t>Andrei Boicu, Data Science for Industry and Society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919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or Project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 dirty="0">
                <a:ea typeface="Lato"/>
                <a:cs typeface="Lato"/>
              </a:rPr>
              <a:t>The project represents a python application that allows users to:</a:t>
            </a:r>
          </a:p>
          <a:p>
            <a:pPr marL="0" indent="0">
              <a:buNone/>
            </a:pPr>
            <a:endParaRPr lang="en-GB" sz="2000" dirty="0">
              <a:ea typeface="Lato"/>
              <a:cs typeface="Lato"/>
            </a:endParaRPr>
          </a:p>
          <a:p>
            <a:pPr lvl="1"/>
            <a:r>
              <a:rPr lang="en-GB" sz="1800" dirty="0">
                <a:ea typeface="Lato"/>
                <a:cs typeface="Lato"/>
              </a:rPr>
              <a:t>Select a company or many companies to see the stock price</a:t>
            </a:r>
          </a:p>
          <a:p>
            <a:pPr lvl="1"/>
            <a:r>
              <a:rPr lang="en-GB" sz="1800" dirty="0">
                <a:ea typeface="Lato"/>
                <a:cs typeface="Lato"/>
              </a:rPr>
              <a:t>Select a Price range and a time interval</a:t>
            </a:r>
          </a:p>
          <a:p>
            <a:pPr lvl="1"/>
            <a:r>
              <a:rPr lang="en-GB" sz="1800" dirty="0">
                <a:ea typeface="Lato"/>
                <a:cs typeface="Lato"/>
              </a:rPr>
              <a:t>Select two technical analysis indicators (Bollinger Bands and Simple Moving Average)</a:t>
            </a:r>
          </a:p>
          <a:p>
            <a:pPr lvl="1"/>
            <a:r>
              <a:rPr lang="en-GB" sz="1800" dirty="0">
                <a:ea typeface="Lato"/>
                <a:cs typeface="Lato"/>
              </a:rPr>
              <a:t>Select a company to scrape for news and perform sentiment analysis on those news.</a:t>
            </a:r>
          </a:p>
          <a:p>
            <a:pPr lvl="1"/>
            <a:r>
              <a:rPr lang="en-GB" sz="1800" dirty="0">
                <a:ea typeface="Lato"/>
                <a:cs typeface="Lato"/>
              </a:rPr>
              <a:t>Build a cluster analysis on the results of the sentiment analysis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96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000" dirty="0"/>
              <a:t>Why choosing this topic? </a:t>
            </a:r>
          </a:p>
          <a:p>
            <a:pPr lvl="0"/>
            <a:endParaRPr lang="en-US" sz="2000" dirty="0"/>
          </a:p>
          <a:p>
            <a:pPr lvl="1"/>
            <a:r>
              <a:rPr lang="en-US" sz="1800" dirty="0"/>
              <a:t>Due to my passion for Stock Markets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marL="342900" lvl="1" indent="0">
              <a:buNone/>
            </a:pPr>
            <a:endParaRPr lang="en-US" sz="1800" dirty="0"/>
          </a:p>
          <a:p>
            <a:pPr lvl="1"/>
            <a:endParaRPr lang="en-US" sz="1600" dirty="0"/>
          </a:p>
          <a:p>
            <a:pPr lvl="0"/>
            <a:r>
              <a:rPr lang="en-US" sz="2000" dirty="0"/>
              <a:t>Why is it relevant for you?</a:t>
            </a:r>
          </a:p>
          <a:p>
            <a:pPr lvl="0"/>
            <a:endParaRPr lang="en-US" sz="2000" dirty="0"/>
          </a:p>
          <a:p>
            <a:pPr lvl="1"/>
            <a:r>
              <a:rPr lang="en-US" sz="1800" dirty="0"/>
              <a:t>It helps me understand if the stock price is affected by the news.</a:t>
            </a:r>
          </a:p>
          <a:p>
            <a:pPr lvl="0"/>
            <a:endParaRPr lang="en-US" sz="20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42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main features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sz="2200" dirty="0"/>
              <a:t>The user can choose a publicly listed company and perform sentiment analysis based on the news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Compare multiple companies based on the same factors</a:t>
            </a:r>
          </a:p>
          <a:p>
            <a:pPr>
              <a:lnSpc>
                <a:spcPct val="90000"/>
              </a:lnSpc>
            </a:pPr>
            <a:r>
              <a:rPr lang="en-US" altLang="en-US" sz="2200" dirty="0"/>
              <a:t>Check historical price and persist data to a database.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59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Python</a:t>
            </a:r>
          </a:p>
          <a:p>
            <a:r>
              <a:rPr lang="en-US" altLang="en-US" dirty="0"/>
              <a:t>Pandas</a:t>
            </a:r>
          </a:p>
          <a:p>
            <a:r>
              <a:rPr lang="en-US" dirty="0" err="1"/>
              <a:t>SentimentIntensityAnalyzer</a:t>
            </a:r>
            <a:r>
              <a:rPr lang="en-US" dirty="0"/>
              <a:t> (VADER lexicon)</a:t>
            </a:r>
            <a:endParaRPr lang="en-US" altLang="en-US" dirty="0"/>
          </a:p>
          <a:p>
            <a:r>
              <a:rPr lang="en-US" altLang="en-US" dirty="0" err="1"/>
              <a:t>Streamlit</a:t>
            </a:r>
            <a:endParaRPr lang="en-US" altLang="en-US" dirty="0"/>
          </a:p>
          <a:p>
            <a:r>
              <a:rPr lang="en-US" altLang="en-US" dirty="0" err="1"/>
              <a:t>DBeaver</a:t>
            </a:r>
            <a:endParaRPr lang="en-US" altLang="en-US" dirty="0"/>
          </a:p>
          <a:p>
            <a:endParaRPr lang="en-US" alt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03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challenge that I faced was to properly handle the web scraper to retrieve multiple news</a:t>
            </a:r>
          </a:p>
          <a:p>
            <a:r>
              <a:rPr lang="en-US" dirty="0"/>
              <a:t>I have used selenium to navigate through the browser, scroll down, wait for the content to load and then extract relevant data using </a:t>
            </a:r>
            <a:r>
              <a:rPr lang="en-US" dirty="0" err="1"/>
              <a:t>BeautifulSoup</a:t>
            </a:r>
            <a:r>
              <a:rPr lang="en-US" dirty="0"/>
              <a:t> library.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793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000" dirty="0">
                <a:hlinkClick r:id="rId2"/>
              </a:rPr>
              <a:t>https://beautiful-soup-4.readthedocs.io/en/latest/</a:t>
            </a:r>
            <a:endParaRPr lang="en-US" sz="2000" dirty="0"/>
          </a:p>
          <a:p>
            <a:pPr lvl="0"/>
            <a:r>
              <a:rPr lang="en-US" sz="2000" dirty="0">
                <a:hlinkClick r:id="rId3"/>
              </a:rPr>
              <a:t>https://pandas.pydata.org/</a:t>
            </a:r>
            <a:endParaRPr lang="en-US" sz="2000" dirty="0"/>
          </a:p>
          <a:p>
            <a:pPr lvl="0"/>
            <a:r>
              <a:rPr lang="en-US" sz="2000" dirty="0">
                <a:hlinkClick r:id="rId4"/>
              </a:rPr>
              <a:t>https://docs.streamlit.io/</a:t>
            </a:r>
            <a:endParaRPr lang="en-US" sz="2000" dirty="0"/>
          </a:p>
          <a:p>
            <a:pPr lvl="0"/>
            <a:r>
              <a:rPr lang="en-US" sz="2000" dirty="0">
                <a:hlinkClick r:id="rId5"/>
              </a:rPr>
              <a:t>https://www.nltk.org/</a:t>
            </a:r>
            <a:endParaRPr lang="en-US" sz="2000" dirty="0"/>
          </a:p>
          <a:p>
            <a:pPr lvl="0"/>
            <a:endParaRPr lang="en-US" altLang="en-US" sz="2000" dirty="0"/>
          </a:p>
          <a:p>
            <a:pPr lvl="0"/>
            <a:endParaRPr lang="en-US" altLang="en-US" sz="2000" dirty="0"/>
          </a:p>
          <a:p>
            <a:pPr lvl="0"/>
            <a:r>
              <a:rPr lang="en-US" altLang="en-US" sz="2000" dirty="0"/>
              <a:t>GitHub repo: https://github.com/anndreiboicu/ds-computational-thinking</a:t>
            </a: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C75CE-F379-4D34-A7B9-453BA1CFD6B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08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3E534-1DF4-DEFC-9393-E0CFE18AF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 plan</a:t>
            </a:r>
            <a:endParaRPr lang="ro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91F32-FB47-AE29-CC41-44B05CA65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would like to add each news on the chart and to see on  a 1-minute date interval how the price changes based on the news and sentiment.</a:t>
            </a:r>
          </a:p>
          <a:p>
            <a:r>
              <a:rPr lang="en-US" dirty="0"/>
              <a:t>Send trading signals based on some other technical indicators correlated with news sentiment analysis.</a:t>
            </a:r>
            <a:endParaRPr lang="ro-R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F65DD-4DF2-B930-8AFA-B94901B7C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9C8A1-DF9D-411C-8C5F-FC9619BF422F}" type="datetime1">
              <a:rPr lang="en-US" smtClean="0"/>
              <a:t>2/5/2025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A6CA23-E069-10C1-E462-825C2E89D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696209"/>
      </p:ext>
    </p:extLst>
  </p:cSld>
  <p:clrMapOvr>
    <a:masterClrMapping/>
  </p:clrMapOvr>
</p:sld>
</file>

<file path=ppt/theme/theme1.xml><?xml version="1.0" encoding="utf-8"?>
<a:theme xmlns:a="http://schemas.openxmlformats.org/drawingml/2006/main" name="Slide cu continut text">
  <a:themeElements>
    <a:clrScheme name="CSThemeColors">
      <a:dk1>
        <a:srgbClr val="004174"/>
      </a:dk1>
      <a:lt1>
        <a:sysClr val="window" lastClr="FFFFFF"/>
      </a:lt1>
      <a:dk2>
        <a:srgbClr val="004174"/>
      </a:dk2>
      <a:lt2>
        <a:srgbClr val="F5E1BE"/>
      </a:lt2>
      <a:accent1>
        <a:srgbClr val="004174"/>
      </a:accent1>
      <a:accent2>
        <a:srgbClr val="F5E1BE"/>
      </a:accent2>
      <a:accent3>
        <a:srgbClr val="004174"/>
      </a:accent3>
      <a:accent4>
        <a:srgbClr val="F5E1BE"/>
      </a:accent4>
      <a:accent5>
        <a:srgbClr val="004174"/>
      </a:accent5>
      <a:accent6>
        <a:srgbClr val="F5E1BE"/>
      </a:accent6>
      <a:hlink>
        <a:srgbClr val="004174"/>
      </a:hlink>
      <a:folHlink>
        <a:srgbClr val="F5E1BE"/>
      </a:folHlink>
    </a:clrScheme>
    <a:fontScheme name="CSThemeFonts">
      <a:majorFont>
        <a:latin typeface="Oswald Regular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016ADA1DFAFA48AF65F94B16AE3FC6" ma:contentTypeVersion="4" ma:contentTypeDescription="Create a new document." ma:contentTypeScope="" ma:versionID="87b9f239da57ca4829eb87031d4f8963">
  <xsd:schema xmlns:xsd="http://www.w3.org/2001/XMLSchema" xmlns:xs="http://www.w3.org/2001/XMLSchema" xmlns:p="http://schemas.microsoft.com/office/2006/metadata/properties" xmlns:ns2="8898434f-f057-42d5-bce4-0b5a9aca959f" targetNamespace="http://schemas.microsoft.com/office/2006/metadata/properties" ma:root="true" ma:fieldsID="a240b191b869dd57c6e65215a0d6e499" ns2:_="">
    <xsd:import namespace="8898434f-f057-42d5-bce4-0b5a9aca959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98434f-f057-42d5-bce4-0b5a9aca95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B3677AA-B2E5-4BAB-B2E6-8118843E03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898434f-f057-42d5-bce4-0b5a9aca95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721F04-3AEE-4FE8-B235-121536E346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10859</TotalTime>
  <Words>349</Words>
  <Application>Microsoft Office PowerPoint</Application>
  <PresentationFormat>On-screen Show (4:3)</PresentationFormat>
  <Paragraphs>67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Lato</vt:lpstr>
      <vt:lpstr>Oswald Regular</vt:lpstr>
      <vt:lpstr>Slide cu continut text</vt:lpstr>
      <vt:lpstr>Stock Market and  News Sentiment Analysis</vt:lpstr>
      <vt:lpstr>Team’s members and their affiliation (section)</vt:lpstr>
      <vt:lpstr>Problem statement or Project Description</vt:lpstr>
      <vt:lpstr>Motivation</vt:lpstr>
      <vt:lpstr>The main features of the project</vt:lpstr>
      <vt:lpstr>Technologies stack</vt:lpstr>
      <vt:lpstr>Challenges and Solutions</vt:lpstr>
      <vt:lpstr>Resources used</vt:lpstr>
      <vt:lpstr>Future development plan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DIANA-FLORINA SOTROPA</dc:creator>
  <cp:lastModifiedBy>Andrei Boicu</cp:lastModifiedBy>
  <cp:revision>131</cp:revision>
  <dcterms:created xsi:type="dcterms:W3CDTF">2021-11-02T13:21:59Z</dcterms:created>
  <dcterms:modified xsi:type="dcterms:W3CDTF">2025-02-05T07:44:41Z</dcterms:modified>
</cp:coreProperties>
</file>

<file path=docProps/thumbnail.jpeg>
</file>